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PT Sans Narrow"/>
      <p:regular r:id="rId41"/>
      <p:bold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PTSansNarrow-bold.fntdata"/><Relationship Id="rId41" Type="http://schemas.openxmlformats.org/officeDocument/2006/relationships/font" Target="fonts/PTSansNarrow-regular.fntdata"/><Relationship Id="rId22" Type="http://schemas.openxmlformats.org/officeDocument/2006/relationships/slide" Target="slides/slide17.xml"/><Relationship Id="rId44" Type="http://schemas.openxmlformats.org/officeDocument/2006/relationships/font" Target="fonts/OpenSans-bold.fntdata"/><Relationship Id="rId21" Type="http://schemas.openxmlformats.org/officeDocument/2006/relationships/slide" Target="slides/slide16.xml"/><Relationship Id="rId43" Type="http://schemas.openxmlformats.org/officeDocument/2006/relationships/font" Target="fonts/OpenSans-regular.fntdata"/><Relationship Id="rId24" Type="http://schemas.openxmlformats.org/officeDocument/2006/relationships/slide" Target="slides/slide19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78e710d2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78e710d2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78e710d2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78e710d2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78e710d2b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78e710d2b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78e710d2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78e710d2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78e710d2b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78e710d2b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78e710d2b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78e710d2b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78e710d2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78e710d2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78e710d2b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78e710d2b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78e710d2b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78e710d2b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78e710d2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78e710d2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78e710d2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78e710d2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78e710d2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78e710d2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78e710d2b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78e710d2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78e710d2b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78e710d2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78e710d2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78e710d2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78e710d2b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78e710d2b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78e710d2b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78e710d2b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78e710d2b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78e710d2b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78e710d2b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78e710d2b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78e710d2b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78e710d2b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78e710d2b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78e710d2b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78e710d2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78e710d2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78e710d2b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78e710d2b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78e710d2b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78e710d2b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78e710d2b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78e710d2b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78e710d2b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78e710d2b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78e710d2b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78e710d2b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78e710d2b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78e710d2b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78e710d2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78e710d2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78e710d2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78e710d2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78e710d2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78e710d2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78e710d2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78e710d2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78e710d2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78e710d2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78e710d2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78e710d2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w3schools.com/css/css3_variables.as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fonts.google.com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hyperlink" Target="https://www.w3schools.com/cssref/css3_pr_flex.asp" TargetMode="External"/><Relationship Id="rId5" Type="http://schemas.openxmlformats.org/officeDocument/2006/relationships/hyperlink" Target="https://www.w3schools.com/cssref/css3_pr_align-items.asp" TargetMode="External"/><Relationship Id="rId6" Type="http://schemas.openxmlformats.org/officeDocument/2006/relationships/hyperlink" Target="https://www.w3schools.com/cssref/css3_pr_justify-content.asp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hyperlink" Target="https://www.w3schools.com/css/css3_gradients.asp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w3schools.com/graphics/svg_intro.asp" TargetMode="External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LOGGER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반응형 웹 제작 #1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2-2 : style.css 기본 작성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235500" y="732925"/>
            <a:ext cx="16704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/>
              <a:t>style.css</a:t>
            </a:r>
            <a:endParaRPr b="1"/>
          </a:p>
        </p:txBody>
      </p:sp>
      <p:sp>
        <p:nvSpPr>
          <p:cNvPr id="154" name="Google Shape;154;p22"/>
          <p:cNvSpPr txBox="1"/>
          <p:nvPr/>
        </p:nvSpPr>
        <p:spPr>
          <a:xfrm>
            <a:off x="304800" y="1143000"/>
            <a:ext cx="3514200" cy="34503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@charset</a:t>
            </a: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3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"UTF-8"</a:t>
            </a: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기본 색상 */</a:t>
            </a:r>
            <a:endParaRPr sz="13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:root</a:t>
            </a: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3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3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--main-color</a:t>
            </a: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3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#5D9AB2</a:t>
            </a: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3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--accent-color</a:t>
            </a: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3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#BF6A7A</a:t>
            </a: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3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--dark-main-color</a:t>
            </a: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3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#2B5566</a:t>
            </a: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3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--text-bright-color</a:t>
            </a: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3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#fff</a:t>
            </a: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3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--icon-color</a:t>
            </a: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3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#fff</a:t>
            </a: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3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--icon-bk-color</a:t>
            </a: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3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#ddd</a:t>
            </a: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3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--large-width</a:t>
            </a: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3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1000px</a:t>
            </a: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4205675" y="923075"/>
            <a:ext cx="4050900" cy="29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CSS 변수 기능을 사용하여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색상값들을 변수로 선언하여 관리.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엣지 와 IE11 은 CSS 변수기능 지원하지 않습니다</a:t>
            </a:r>
            <a:br>
              <a:rPr lang="ko">
                <a:latin typeface="Open Sans"/>
                <a:ea typeface="Open Sans"/>
                <a:cs typeface="Open Sans"/>
                <a:sym typeface="Open Sans"/>
              </a:rPr>
            </a:br>
            <a:r>
              <a:rPr lang="ko">
                <a:latin typeface="Open Sans"/>
                <a:ea typeface="Open Sans"/>
                <a:cs typeface="Open Sans"/>
                <a:sym typeface="Open Sans"/>
              </a:rPr>
              <a:t>변수 기능 지원하지 않는 브라우저도 고려해서 제작해봅니다.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CSS 변수 참조 : </a:t>
            </a:r>
            <a:r>
              <a:rPr lang="ko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CSS variable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6900" y="64025"/>
            <a:ext cx="62463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Step3 : html 구조 잡기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 b="86607" l="0" r="0" t="0"/>
          <a:stretch/>
        </p:blipFill>
        <p:spPr>
          <a:xfrm>
            <a:off x="4077100" y="511625"/>
            <a:ext cx="2516777" cy="1790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 b="0" l="0" r="0" t="12778"/>
          <a:stretch/>
        </p:blipFill>
        <p:spPr>
          <a:xfrm>
            <a:off x="4077100" y="763024"/>
            <a:ext cx="2516777" cy="1190251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23"/>
          <p:cNvPicPr preferRelativeResize="0"/>
          <p:nvPr/>
        </p:nvPicPr>
        <p:blipFill rotWithShape="1">
          <a:blip r:embed="rId4">
            <a:alphaModFix/>
          </a:blip>
          <a:srcRect b="71431" l="0" r="0" t="0"/>
          <a:stretch/>
        </p:blipFill>
        <p:spPr>
          <a:xfrm>
            <a:off x="4077100" y="2025675"/>
            <a:ext cx="2516776" cy="78755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p23"/>
          <p:cNvPicPr preferRelativeResize="0"/>
          <p:nvPr/>
        </p:nvPicPr>
        <p:blipFill rotWithShape="1">
          <a:blip r:embed="rId4">
            <a:alphaModFix/>
          </a:blip>
          <a:srcRect b="47716" l="0" r="0" t="29422"/>
          <a:stretch/>
        </p:blipFill>
        <p:spPr>
          <a:xfrm>
            <a:off x="4077100" y="2861625"/>
            <a:ext cx="2516776" cy="630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23"/>
          <p:cNvPicPr preferRelativeResize="0"/>
          <p:nvPr/>
        </p:nvPicPr>
        <p:blipFill rotWithShape="1">
          <a:blip r:embed="rId4">
            <a:alphaModFix/>
          </a:blip>
          <a:srcRect b="21491" l="0" r="0" t="52286"/>
          <a:stretch/>
        </p:blipFill>
        <p:spPr>
          <a:xfrm>
            <a:off x="4077100" y="3568025"/>
            <a:ext cx="2516776" cy="72285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4">
            <a:alphaModFix/>
          </a:blip>
          <a:srcRect b="0" l="0" r="0" t="78693"/>
          <a:stretch/>
        </p:blipFill>
        <p:spPr>
          <a:xfrm>
            <a:off x="4077100" y="4383550"/>
            <a:ext cx="2516776" cy="587325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" name="Google Shape;167;p23"/>
          <p:cNvSpPr txBox="1"/>
          <p:nvPr/>
        </p:nvSpPr>
        <p:spPr>
          <a:xfrm>
            <a:off x="6852850" y="432475"/>
            <a:ext cx="2103600" cy="330600"/>
          </a:xfrm>
          <a:prstGeom prst="rect">
            <a:avLst/>
          </a:prstGeom>
          <a:solidFill>
            <a:srgbClr val="F3F3F3">
              <a:alpha val="766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헤더 header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6852850" y="965875"/>
            <a:ext cx="2103600" cy="787500"/>
          </a:xfrm>
          <a:prstGeom prst="rect">
            <a:avLst/>
          </a:prstGeom>
          <a:solidFill>
            <a:srgbClr val="F3F3F3">
              <a:alpha val="766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콘텐츠 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히어로 이미지</a:t>
            </a:r>
            <a:br>
              <a:rPr lang="ko"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800">
                <a:latin typeface="Open Sans"/>
                <a:ea typeface="Open Sans"/>
                <a:cs typeface="Open Sans"/>
                <a:sym typeface="Open Sans"/>
              </a:rPr>
              <a:t>hero image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6852850" y="2108875"/>
            <a:ext cx="2103600" cy="523800"/>
          </a:xfrm>
          <a:prstGeom prst="rect">
            <a:avLst/>
          </a:prstGeom>
          <a:solidFill>
            <a:srgbClr val="F3F3F3">
              <a:alpha val="766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콘텐츠 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개요 (아이콘 + 텍스트)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6852850" y="2870875"/>
            <a:ext cx="2103600" cy="523800"/>
          </a:xfrm>
          <a:prstGeom prst="rect">
            <a:avLst/>
          </a:prstGeom>
          <a:solidFill>
            <a:srgbClr val="F3F3F3">
              <a:alpha val="766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콘텐츠 C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개요 (이미지 + 텍스트)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6852850" y="3632875"/>
            <a:ext cx="2103600" cy="657900"/>
          </a:xfrm>
          <a:prstGeom prst="rect">
            <a:avLst/>
          </a:prstGeom>
          <a:solidFill>
            <a:srgbClr val="F3F3F3">
              <a:alpha val="766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콘텐츠 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개요 (이미지 + 텍스트)</a:t>
            </a:r>
            <a:br>
              <a:rPr lang="ko"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800">
                <a:latin typeface="Open Sans"/>
                <a:ea typeface="Open Sans"/>
                <a:cs typeface="Open Sans"/>
                <a:sym typeface="Open Sans"/>
              </a:rPr>
              <a:t>좌우 반대로 배치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6852850" y="4471075"/>
            <a:ext cx="2103600" cy="330600"/>
          </a:xfrm>
          <a:prstGeom prst="rect">
            <a:avLst/>
          </a:prstGeom>
          <a:solidFill>
            <a:srgbClr val="F3F3F3">
              <a:alpha val="766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푸터 footer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450775" y="1028700"/>
            <a:ext cx="3120900" cy="344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semantic tag 를 사용하여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&lt;body&gt; 안에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문서의 내용을 담을 구조를 잡습니다.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140225"/>
            <a:ext cx="78774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</a:t>
            </a:r>
            <a:r>
              <a:rPr lang="ko"/>
              <a:t>3 : html 구조 잡기</a:t>
            </a:r>
            <a:endParaRPr/>
          </a:p>
        </p:txBody>
      </p:sp>
      <p:sp>
        <p:nvSpPr>
          <p:cNvPr id="179" name="Google Shape;179;p24"/>
          <p:cNvSpPr txBox="1"/>
          <p:nvPr/>
        </p:nvSpPr>
        <p:spPr>
          <a:xfrm>
            <a:off x="304800" y="1066800"/>
            <a:ext cx="2483100" cy="3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헤더 --&gt;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&lt;header&gt;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&lt;/header&gt;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컨텐츠A --&gt;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&lt;section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"conA"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히어로 이미지 --&gt;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&lt;/section&gt;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2787900" y="1071750"/>
            <a:ext cx="3000000" cy="3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컨텐츠B --&gt;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&lt;section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"conB"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개요 (이이콘 + 텍스트) --&gt;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&lt;/section&gt;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컨텐츠C --&gt;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&lt;section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"conC"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개요 (이미지 + 텍스트) --&gt;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&lt;/section&gt;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5867400" y="990600"/>
            <a:ext cx="3000000" cy="3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컨텐츠D --&gt;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&lt;section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"conD"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개요 (텍스트 + 이미지)--&gt;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&lt;/section&gt;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푸터 --&gt;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&lt;footer&gt;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&lt;/footer&gt;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82" name="Google Shape;182;p24"/>
          <p:cNvCxnSpPr/>
          <p:nvPr/>
        </p:nvCxnSpPr>
        <p:spPr>
          <a:xfrm>
            <a:off x="2667275" y="1092500"/>
            <a:ext cx="0" cy="380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5867675" y="1016300"/>
            <a:ext cx="0" cy="380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4" name="Google Shape;184;p24"/>
          <p:cNvSpPr/>
          <p:nvPr/>
        </p:nvSpPr>
        <p:spPr>
          <a:xfrm>
            <a:off x="1533000" y="843775"/>
            <a:ext cx="991500" cy="693600"/>
          </a:xfrm>
          <a:prstGeom prst="wedgeRoundRectCallout">
            <a:avLst>
              <a:gd fmla="val -76158" name="adj1"/>
              <a:gd fmla="val -5006" name="adj2"/>
              <a:gd fmla="val 0" name="adj3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body 안에 작성</a:t>
            </a:r>
            <a:endParaRPr/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311700" y="809125"/>
            <a:ext cx="16704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/>
              <a:t>index.html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Step4: 히어로 이미지 위의 보일 글자</a:t>
            </a:r>
            <a:endParaRPr/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5733250" y="1256875"/>
            <a:ext cx="3099000" cy="33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1290645"/>
            <a:ext cx="5224851" cy="1184825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</a:t>
            </a:r>
            <a:r>
              <a:rPr lang="ko"/>
              <a:t>4: 히어로 이미지 위의 보일 글자</a:t>
            </a:r>
            <a:endParaRPr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311700" y="1190125"/>
            <a:ext cx="16704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/>
              <a:t>index.html</a:t>
            </a:r>
            <a:endParaRPr b="1"/>
          </a:p>
        </p:txBody>
      </p:sp>
      <p:sp>
        <p:nvSpPr>
          <p:cNvPr id="199" name="Google Shape;199;p26"/>
          <p:cNvSpPr txBox="1"/>
          <p:nvPr/>
        </p:nvSpPr>
        <p:spPr>
          <a:xfrm>
            <a:off x="381000" y="1676400"/>
            <a:ext cx="3911700" cy="24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컨텐츠A --&gt;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&lt;section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"conA"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&lt;!-- 히어로 이미지 --&gt;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LOGGER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맛있고 즐거운 라이프로그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&lt;/section&gt;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575" y="1919288"/>
            <a:ext cx="2286000" cy="10001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" name="Google Shape;201;p26"/>
          <p:cNvSpPr/>
          <p:nvPr/>
        </p:nvSpPr>
        <p:spPr>
          <a:xfrm>
            <a:off x="4463275" y="2146350"/>
            <a:ext cx="841200" cy="65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311700" y="199525"/>
            <a:ext cx="16704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/>
              <a:t>style.css</a:t>
            </a:r>
            <a:endParaRPr b="1"/>
          </a:p>
        </p:txBody>
      </p:sp>
      <p:sp>
        <p:nvSpPr>
          <p:cNvPr id="207" name="Google Shape;207;p27"/>
          <p:cNvSpPr txBox="1"/>
          <p:nvPr/>
        </p:nvSpPr>
        <p:spPr>
          <a:xfrm>
            <a:off x="304800" y="533400"/>
            <a:ext cx="40317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기본 설정: 페이지 전체 */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font-family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'맑은 고딕'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05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'Apple SD Gothic Neo'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05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sans-serif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콘텐츠A: 히어로 이미지 */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.conA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text-align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05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.conA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margin-top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margin-bottom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48px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.conA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margin-top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margin-bottom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18px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400" y="797549"/>
            <a:ext cx="4157324" cy="94275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" name="Google Shape;209;p27"/>
          <p:cNvSpPr/>
          <p:nvPr/>
        </p:nvSpPr>
        <p:spPr>
          <a:xfrm>
            <a:off x="3419100" y="870150"/>
            <a:ext cx="841200" cy="65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Step5: 화면 너비에 따라 폰트크기 변경</a:t>
            </a:r>
            <a:endParaRPr/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사이트 이름 “LOGGER” 의 폰트 크기 변경,</a:t>
            </a:r>
            <a:br>
              <a:rPr lang="ko"/>
            </a:br>
            <a:r>
              <a:rPr lang="ko"/>
              <a:t>이를 위해 폰트 크기 단위를 px → vw 로 수정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폰트 크기단위 </a:t>
            </a:r>
            <a:r>
              <a:rPr b="1" lang="ko"/>
              <a:t>vw </a:t>
            </a:r>
            <a:r>
              <a:rPr lang="ko"/>
              <a:t>: 화면의 너비를 100vw 로 할때 사용하는 단위</a:t>
            </a:r>
            <a:br>
              <a:rPr lang="ko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media query 사용하여 font-size 변경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</a:t>
            </a:r>
            <a:r>
              <a:rPr lang="ko"/>
              <a:t>5: 화면 너비에 따라 폰트크기 변경</a:t>
            </a:r>
            <a:endParaRPr/>
          </a:p>
        </p:txBody>
      </p:sp>
      <p:sp>
        <p:nvSpPr>
          <p:cNvPr id="221" name="Google Shape;221;p29"/>
          <p:cNvSpPr txBox="1"/>
          <p:nvPr/>
        </p:nvSpPr>
        <p:spPr>
          <a:xfrm>
            <a:off x="381000" y="1295400"/>
            <a:ext cx="6920700" cy="16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margin-top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margin-bottom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15vw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모바일 화면 320px 에서 1vw 는 3.2픽셀, 15vw = 48px 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600" y="2673000"/>
            <a:ext cx="4512962" cy="1860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2612725" y="1219200"/>
            <a:ext cx="16704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/>
              <a:t>style.css</a:t>
            </a:r>
            <a:endParaRPr b="1"/>
          </a:p>
        </p:txBody>
      </p:sp>
      <p:sp>
        <p:nvSpPr>
          <p:cNvPr id="224" name="Google Shape;224;p29"/>
          <p:cNvSpPr/>
          <p:nvPr/>
        </p:nvSpPr>
        <p:spPr>
          <a:xfrm>
            <a:off x="7338200" y="2281700"/>
            <a:ext cx="1285800" cy="1479300"/>
          </a:xfrm>
          <a:prstGeom prst="wedgeRoundRectCallout">
            <a:avLst>
              <a:gd fmla="val -79326" name="adj1"/>
              <a:gd fmla="val -2942" name="adj2"/>
              <a:gd fmla="val 0" name="adj3"/>
            </a:avLst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일단 pc 화면에선 무지하기 커보일거다.</a:t>
            </a: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4536700" y="1249275"/>
            <a:ext cx="3045300" cy="799200"/>
          </a:xfrm>
          <a:prstGeom prst="wedgeRoundRectCallout">
            <a:avLst>
              <a:gd fmla="val -61651" name="adj1"/>
              <a:gd fmla="val 56054" name="adj2"/>
              <a:gd fmla="val 0" name="adj3"/>
            </a:avLst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mobile first 로 설계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일단 모바일 기준점 320px 화면.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98125" y="228600"/>
            <a:ext cx="16704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/>
              <a:t>style.css</a:t>
            </a:r>
            <a:endParaRPr b="1"/>
          </a:p>
        </p:txBody>
      </p:sp>
      <p:sp>
        <p:nvSpPr>
          <p:cNvPr id="231" name="Google Shape;231;p30"/>
          <p:cNvSpPr txBox="1"/>
          <p:nvPr/>
        </p:nvSpPr>
        <p:spPr>
          <a:xfrm>
            <a:off x="228600" y="914400"/>
            <a:ext cx="4215300" cy="20496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@media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min-width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768px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){ </a:t>
            </a: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화면폭 768 이상이면 */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.conA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115px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.conA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24px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4302375" y="2750350"/>
            <a:ext cx="4215300" cy="918600"/>
          </a:xfrm>
          <a:prstGeom prst="wedgeRoundRectCallout">
            <a:avLst>
              <a:gd fmla="val -9633" name="adj1"/>
              <a:gd fmla="val -93150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화면을 늘렸다 줄였다 해보자.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768 이상에서는 고정 크기 115px 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768 밑에서는 화면에 따라 크기가 상대적으로 작아짐 15vw</a:t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0600" y="1066800"/>
            <a:ext cx="3715200" cy="1135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30"/>
          <p:cNvSpPr/>
          <p:nvPr/>
        </p:nvSpPr>
        <p:spPr>
          <a:xfrm>
            <a:off x="3586925" y="1324550"/>
            <a:ext cx="860400" cy="68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6 : 웹폰트로 출력할 글자 간격 조정</a:t>
            </a:r>
            <a:endParaRPr/>
          </a:p>
        </p:txBody>
      </p:sp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311700" y="1113925"/>
            <a:ext cx="8520600" cy="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‘웹폰트’</a:t>
            </a:r>
            <a:r>
              <a:rPr lang="ko"/>
              <a:t> 를 사용하면 시스템에 설치 되어 있지 않은 폰트도 사용 가능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159300" y="64025"/>
            <a:ext cx="2316300" cy="5238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/>
              <a:t>페이지 구조</a:t>
            </a:r>
            <a:endParaRPr sz="2500"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25" y="766825"/>
            <a:ext cx="2516777" cy="136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027" y="2126725"/>
            <a:ext cx="2516776" cy="27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86607" l="0" r="0" t="0"/>
          <a:stretch/>
        </p:blipFill>
        <p:spPr>
          <a:xfrm>
            <a:off x="3924700" y="283025"/>
            <a:ext cx="2516777" cy="1790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3">
            <a:alphaModFix/>
          </a:blip>
          <a:srcRect b="0" l="0" r="0" t="12778"/>
          <a:stretch/>
        </p:blipFill>
        <p:spPr>
          <a:xfrm>
            <a:off x="3924700" y="534424"/>
            <a:ext cx="2516777" cy="1190251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4">
            <a:alphaModFix/>
          </a:blip>
          <a:srcRect b="71431" l="0" r="0" t="0"/>
          <a:stretch/>
        </p:blipFill>
        <p:spPr>
          <a:xfrm>
            <a:off x="3924700" y="1797075"/>
            <a:ext cx="2516776" cy="78755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4">
            <a:alphaModFix/>
          </a:blip>
          <a:srcRect b="47716" l="0" r="0" t="29422"/>
          <a:stretch/>
        </p:blipFill>
        <p:spPr>
          <a:xfrm>
            <a:off x="3924700" y="2633025"/>
            <a:ext cx="2516776" cy="6302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" name="Google Shape;79;p14"/>
          <p:cNvPicPr preferRelativeResize="0"/>
          <p:nvPr/>
        </p:nvPicPr>
        <p:blipFill rotWithShape="1">
          <a:blip r:embed="rId4">
            <a:alphaModFix/>
          </a:blip>
          <a:srcRect b="21491" l="0" r="0" t="52286"/>
          <a:stretch/>
        </p:blipFill>
        <p:spPr>
          <a:xfrm>
            <a:off x="3924700" y="3339425"/>
            <a:ext cx="2516776" cy="72285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4"/>
          <p:cNvPicPr preferRelativeResize="0"/>
          <p:nvPr/>
        </p:nvPicPr>
        <p:blipFill rotWithShape="1">
          <a:blip r:embed="rId4">
            <a:alphaModFix/>
          </a:blip>
          <a:srcRect b="0" l="0" r="0" t="78693"/>
          <a:stretch/>
        </p:blipFill>
        <p:spPr>
          <a:xfrm>
            <a:off x="3924700" y="4154950"/>
            <a:ext cx="2516776" cy="587325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1" name="Google Shape;81;p14"/>
          <p:cNvCxnSpPr>
            <a:endCxn id="75" idx="1"/>
          </p:cNvCxnSpPr>
          <p:nvPr/>
        </p:nvCxnSpPr>
        <p:spPr>
          <a:xfrm flipH="1" rot="10800000">
            <a:off x="2808100" y="372525"/>
            <a:ext cx="1116600" cy="46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4"/>
          <p:cNvCxnSpPr/>
          <p:nvPr/>
        </p:nvCxnSpPr>
        <p:spPr>
          <a:xfrm flipH="1" rot="10800000">
            <a:off x="2808100" y="1058325"/>
            <a:ext cx="1116600" cy="46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4"/>
          <p:cNvCxnSpPr>
            <a:endCxn id="77" idx="1"/>
          </p:cNvCxnSpPr>
          <p:nvPr/>
        </p:nvCxnSpPr>
        <p:spPr>
          <a:xfrm flipH="1" rot="10800000">
            <a:off x="2798800" y="2190850"/>
            <a:ext cx="1125900" cy="2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4"/>
          <p:cNvCxnSpPr>
            <a:endCxn id="78" idx="1"/>
          </p:cNvCxnSpPr>
          <p:nvPr/>
        </p:nvCxnSpPr>
        <p:spPr>
          <a:xfrm flipH="1" rot="10800000">
            <a:off x="2817400" y="2948125"/>
            <a:ext cx="1107300" cy="2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4"/>
          <p:cNvCxnSpPr>
            <a:endCxn id="79" idx="1"/>
          </p:cNvCxnSpPr>
          <p:nvPr/>
        </p:nvCxnSpPr>
        <p:spPr>
          <a:xfrm flipH="1" rot="10800000">
            <a:off x="2854300" y="3700850"/>
            <a:ext cx="1070400" cy="2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4"/>
          <p:cNvCxnSpPr>
            <a:endCxn id="80" idx="1"/>
          </p:cNvCxnSpPr>
          <p:nvPr/>
        </p:nvCxnSpPr>
        <p:spPr>
          <a:xfrm flipH="1" rot="10800000">
            <a:off x="2826700" y="4448613"/>
            <a:ext cx="1098000" cy="1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4"/>
          <p:cNvSpPr txBox="1"/>
          <p:nvPr/>
        </p:nvSpPr>
        <p:spPr>
          <a:xfrm>
            <a:off x="6700450" y="203875"/>
            <a:ext cx="2103600" cy="330600"/>
          </a:xfrm>
          <a:prstGeom prst="rect">
            <a:avLst/>
          </a:prstGeom>
          <a:solidFill>
            <a:srgbClr val="F3F3F3">
              <a:alpha val="766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헤더 header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6700450" y="737275"/>
            <a:ext cx="2103600" cy="787500"/>
          </a:xfrm>
          <a:prstGeom prst="rect">
            <a:avLst/>
          </a:prstGeom>
          <a:solidFill>
            <a:srgbClr val="F3F3F3">
              <a:alpha val="766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콘텐츠 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히어로 이미지</a:t>
            </a:r>
            <a:br>
              <a:rPr lang="ko"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800">
                <a:latin typeface="Open Sans"/>
                <a:ea typeface="Open Sans"/>
                <a:cs typeface="Open Sans"/>
                <a:sym typeface="Open Sans"/>
              </a:rPr>
              <a:t>hero image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6700450" y="1880275"/>
            <a:ext cx="2103600" cy="523800"/>
          </a:xfrm>
          <a:prstGeom prst="rect">
            <a:avLst/>
          </a:prstGeom>
          <a:solidFill>
            <a:srgbClr val="F3F3F3">
              <a:alpha val="766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콘텐츠 B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개요 (아이콘 + 텍스트)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6700450" y="2642275"/>
            <a:ext cx="2103600" cy="523800"/>
          </a:xfrm>
          <a:prstGeom prst="rect">
            <a:avLst/>
          </a:prstGeom>
          <a:solidFill>
            <a:srgbClr val="F3F3F3">
              <a:alpha val="766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콘텐츠 C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개요 (이미지 + 텍스트)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6700450" y="3404275"/>
            <a:ext cx="2103600" cy="657900"/>
          </a:xfrm>
          <a:prstGeom prst="rect">
            <a:avLst/>
          </a:prstGeom>
          <a:solidFill>
            <a:srgbClr val="F3F3F3">
              <a:alpha val="766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콘텐츠 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개요 (이미지 + 텍스트)</a:t>
            </a:r>
            <a:br>
              <a:rPr lang="ko"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800">
                <a:latin typeface="Open Sans"/>
                <a:ea typeface="Open Sans"/>
                <a:cs typeface="Open Sans"/>
                <a:sym typeface="Open Sans"/>
              </a:rPr>
              <a:t>좌우 반대로 배치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6700450" y="4242475"/>
            <a:ext cx="2103600" cy="330600"/>
          </a:xfrm>
          <a:prstGeom prst="rect">
            <a:avLst/>
          </a:prstGeom>
          <a:solidFill>
            <a:srgbClr val="F3F3F3">
              <a:alpha val="766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푸터 footer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235500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사용할 웹폰트 결정</a:t>
            </a:r>
            <a:endParaRPr/>
          </a:p>
        </p:txBody>
      </p:sp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466650" y="723500"/>
            <a:ext cx="29940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https://fonts.google.com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1250" y="1412275"/>
            <a:ext cx="5180350" cy="13037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900" y="1762025"/>
            <a:ext cx="2857323" cy="1811252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p32"/>
          <p:cNvSpPr txBox="1"/>
          <p:nvPr/>
        </p:nvSpPr>
        <p:spPr>
          <a:xfrm>
            <a:off x="346750" y="1317650"/>
            <a:ext cx="12369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폰트 검색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270550" y="3603650"/>
            <a:ext cx="12369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폰트 선택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5508650" y="916625"/>
            <a:ext cx="19119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세부 스타일 검색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76200"/>
            <a:ext cx="5132145" cy="4838701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33"/>
          <p:cNvSpPr/>
          <p:nvPr/>
        </p:nvSpPr>
        <p:spPr>
          <a:xfrm>
            <a:off x="6006525" y="1870325"/>
            <a:ext cx="1023600" cy="556800"/>
          </a:xfrm>
          <a:prstGeom prst="wedgeRoundRectCallout">
            <a:avLst>
              <a:gd fmla="val -82579" name="adj1"/>
              <a:gd fmla="val 31344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복사!</a:t>
            </a:r>
            <a:endParaRPr/>
          </a:p>
        </p:txBody>
      </p:sp>
      <p:sp>
        <p:nvSpPr>
          <p:cNvPr id="258" name="Google Shape;258;p33"/>
          <p:cNvSpPr/>
          <p:nvPr/>
        </p:nvSpPr>
        <p:spPr>
          <a:xfrm>
            <a:off x="6006525" y="3318125"/>
            <a:ext cx="1023600" cy="556800"/>
          </a:xfrm>
          <a:prstGeom prst="wedgeRoundRectCallout">
            <a:avLst>
              <a:gd fmla="val -82579" name="adj1"/>
              <a:gd fmla="val 31344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복사!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</a:t>
            </a:r>
            <a:r>
              <a:rPr lang="ko"/>
              <a:t> 6 : 웹폰트로 출력할 글자 간격 조정</a:t>
            </a:r>
            <a:endParaRPr/>
          </a:p>
        </p:txBody>
      </p:sp>
      <p:sp>
        <p:nvSpPr>
          <p:cNvPr id="264" name="Google Shape;264;p34"/>
          <p:cNvSpPr txBox="1"/>
          <p:nvPr>
            <p:ph idx="1" type="body"/>
          </p:nvPr>
        </p:nvSpPr>
        <p:spPr>
          <a:xfrm>
            <a:off x="326725" y="685800"/>
            <a:ext cx="16704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/>
              <a:t>index.html</a:t>
            </a:r>
            <a:endParaRPr b="1"/>
          </a:p>
        </p:txBody>
      </p:sp>
      <p:sp>
        <p:nvSpPr>
          <p:cNvPr id="265" name="Google Shape;265;p34"/>
          <p:cNvSpPr txBox="1"/>
          <p:nvPr/>
        </p:nvSpPr>
        <p:spPr>
          <a:xfrm>
            <a:off x="152400" y="1066800"/>
            <a:ext cx="8772900" cy="11109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&lt;meta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"viewport"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"width=device-width, initial-scale=1.0"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&lt;link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"https://fonts.googleapis.com/css2?family=Montserrat&amp;display=swap"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"stylesheet"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&lt;link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"stylesheet"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"style.css"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LOGGER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&lt;/title&gt;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6" name="Google Shape;266;p34"/>
          <p:cNvSpPr/>
          <p:nvPr/>
        </p:nvSpPr>
        <p:spPr>
          <a:xfrm>
            <a:off x="4057000" y="651125"/>
            <a:ext cx="4293300" cy="518400"/>
          </a:xfrm>
          <a:prstGeom prst="wedgeRoundRectCallout">
            <a:avLst>
              <a:gd fmla="val -57538" name="adj1"/>
              <a:gd fmla="val 91951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붙여넣기, </a:t>
            </a:r>
            <a:r>
              <a:rPr lang="ko">
                <a:solidFill>
                  <a:srgbClr val="FF0000"/>
                </a:solidFill>
              </a:rPr>
              <a:t>반드시 css 파일 이전에 link 걸어주자.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98125" y="2286000"/>
            <a:ext cx="16704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/>
              <a:t>style.css</a:t>
            </a:r>
            <a:endParaRPr b="1"/>
          </a:p>
        </p:txBody>
      </p:sp>
      <p:sp>
        <p:nvSpPr>
          <p:cNvPr id="268" name="Google Shape;268;p34"/>
          <p:cNvSpPr txBox="1"/>
          <p:nvPr/>
        </p:nvSpPr>
        <p:spPr>
          <a:xfrm>
            <a:off x="152400" y="2667000"/>
            <a:ext cx="5615400" cy="2010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margin-top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margin-bottom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15vw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모바일 화면 320px 에서 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font-family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A3151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'Montserrat'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ko" sz="1200">
                <a:solidFill>
                  <a:srgbClr val="0451A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sans-serif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letter-spacing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0.2em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em : 폰트크기 = 1em 기준의 단위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margin-left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0.2em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725" y="2500569"/>
            <a:ext cx="3011584" cy="920206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0" name="Google Shape;270;p34"/>
          <p:cNvSpPr/>
          <p:nvPr/>
        </p:nvSpPr>
        <p:spPr>
          <a:xfrm>
            <a:off x="6789925" y="3331400"/>
            <a:ext cx="1248300" cy="404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4"/>
          <p:cNvSpPr/>
          <p:nvPr/>
        </p:nvSpPr>
        <p:spPr>
          <a:xfrm>
            <a:off x="3525750" y="3121625"/>
            <a:ext cx="1091100" cy="404400"/>
          </a:xfrm>
          <a:prstGeom prst="wedgeRoundRectCallout">
            <a:avLst>
              <a:gd fmla="val -69696" name="adj1"/>
              <a:gd fmla="val 100742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붙여넣기</a:t>
            </a:r>
            <a:endParaRPr/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3725" y="3819850"/>
            <a:ext cx="3011574" cy="826517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3" name="Google Shape;273;p34"/>
          <p:cNvSpPr/>
          <p:nvPr/>
        </p:nvSpPr>
        <p:spPr>
          <a:xfrm>
            <a:off x="3252300" y="4360500"/>
            <a:ext cx="1091100" cy="404400"/>
          </a:xfrm>
          <a:prstGeom prst="wedgeRoundRectCallout">
            <a:avLst>
              <a:gd fmla="val -58640" name="adj1"/>
              <a:gd fmla="val -87889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글자 간격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/>
          <p:nvPr/>
        </p:nvSpPr>
        <p:spPr>
          <a:xfrm>
            <a:off x="901125" y="3385775"/>
            <a:ext cx="5004900" cy="589500"/>
          </a:xfrm>
          <a:prstGeom prst="wedgeRoundRectCallout">
            <a:avLst>
              <a:gd fmla="val -37521" name="adj1"/>
              <a:gd fmla="val -234165" name="adj2"/>
              <a:gd fmla="val 0" name="adj3"/>
            </a:avLst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 일부러 왼쪽에 margin-left 를 주어 좌우 중앙 정렬시 치우치지 않도록 한다.</a:t>
            </a:r>
            <a:endParaRPr/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080" y="906300"/>
            <a:ext cx="7670770" cy="14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 txBox="1"/>
          <p:nvPr/>
        </p:nvSpPr>
        <p:spPr>
          <a:xfrm>
            <a:off x="265850" y="196500"/>
            <a:ext cx="79983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Open Sans"/>
                <a:ea typeface="Open Sans"/>
                <a:cs typeface="Open Sans"/>
                <a:sym typeface="Open Sans"/>
              </a:rPr>
              <a:t>굳이 margin-left 를 주는 이유</a:t>
            </a:r>
            <a:endParaRPr sz="2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1" name="Google Shape;281;p35"/>
          <p:cNvCxnSpPr/>
          <p:nvPr/>
        </p:nvCxnSpPr>
        <p:spPr>
          <a:xfrm flipH="1" rot="10800000">
            <a:off x="2485050" y="2142875"/>
            <a:ext cx="300600" cy="1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82" name="Google Shape;282;p35"/>
          <p:cNvCxnSpPr/>
          <p:nvPr/>
        </p:nvCxnSpPr>
        <p:spPr>
          <a:xfrm flipH="1" rot="10800000">
            <a:off x="3780450" y="2142875"/>
            <a:ext cx="300600" cy="1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83" name="Google Shape;283;p35"/>
          <p:cNvCxnSpPr/>
          <p:nvPr/>
        </p:nvCxnSpPr>
        <p:spPr>
          <a:xfrm flipH="1" rot="10800000">
            <a:off x="5075850" y="2066675"/>
            <a:ext cx="300600" cy="1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84" name="Google Shape;284;p35"/>
          <p:cNvCxnSpPr/>
          <p:nvPr/>
        </p:nvCxnSpPr>
        <p:spPr>
          <a:xfrm flipH="1" rot="10800000">
            <a:off x="6218850" y="2066675"/>
            <a:ext cx="300600" cy="1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85" name="Google Shape;285;p35"/>
          <p:cNvCxnSpPr/>
          <p:nvPr/>
        </p:nvCxnSpPr>
        <p:spPr>
          <a:xfrm flipH="1" rot="10800000">
            <a:off x="7361850" y="2066675"/>
            <a:ext cx="300600" cy="1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86" name="Google Shape;286;p35"/>
          <p:cNvCxnSpPr/>
          <p:nvPr/>
        </p:nvCxnSpPr>
        <p:spPr>
          <a:xfrm flipH="1" rot="10800000">
            <a:off x="8581050" y="1990475"/>
            <a:ext cx="300600" cy="1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287" name="Google Shape;287;p35"/>
          <p:cNvCxnSpPr/>
          <p:nvPr/>
        </p:nvCxnSpPr>
        <p:spPr>
          <a:xfrm flipH="1" rot="10800000">
            <a:off x="1418250" y="2142875"/>
            <a:ext cx="300600" cy="117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288" name="Google Shape;288;p35"/>
          <p:cNvSpPr/>
          <p:nvPr/>
        </p:nvSpPr>
        <p:spPr>
          <a:xfrm>
            <a:off x="2577525" y="2471375"/>
            <a:ext cx="5004900" cy="589500"/>
          </a:xfrm>
          <a:prstGeom prst="wedgeRoundRectCallout">
            <a:avLst>
              <a:gd fmla="val 71014" name="adj1"/>
              <a:gd fmla="val -110420" name="adj2"/>
              <a:gd fmla="val 0" name="adj3"/>
            </a:avLst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letter-spacing 여백은 마지막 글자 우측에도 붙는다.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이대로 두면 텍스트 중앙 정렬시 좌측으로 치우치게 된다.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7 : 화면을 꽉 채우는 이미지 배경</a:t>
            </a:r>
            <a:endParaRPr/>
          </a:p>
        </p:txBody>
      </p:sp>
      <p:sp>
        <p:nvSpPr>
          <p:cNvPr id="294" name="Google Shape;294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브라우저 화면의 너비와 높이에 맞게 히어로 이미지 출력,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이미지 중앙에 ‘사이트 이름 (h1) 과 캐치프레이즈 (p) 배치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글자는 흰색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이미지는 어둡게 만들어서 글자 가독성 높이기.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step7-1 : 배경이미지로 이미지 출력</a:t>
            </a:r>
            <a:endParaRPr/>
          </a:p>
        </p:txBody>
      </p:sp>
      <p:sp>
        <p:nvSpPr>
          <p:cNvPr id="300" name="Google Shape;300;p37"/>
          <p:cNvSpPr txBox="1"/>
          <p:nvPr/>
        </p:nvSpPr>
        <p:spPr>
          <a:xfrm>
            <a:off x="152400" y="914400"/>
            <a:ext cx="6181500" cy="17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text-align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url(img/fruits.jpg);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배경이미지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background-position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중심점 */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background-size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cover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이미지 전체가 너비 전체에 보여짐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01" name="Google Shape;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76700"/>
            <a:ext cx="8839198" cy="124614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7"/>
          <p:cNvSpPr txBox="1"/>
          <p:nvPr>
            <p:ph idx="1" type="body"/>
          </p:nvPr>
        </p:nvSpPr>
        <p:spPr>
          <a:xfrm>
            <a:off x="304800" y="750875"/>
            <a:ext cx="1157400" cy="2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/>
              <a:t>style.css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type="title"/>
          </p:nvPr>
        </p:nvSpPr>
        <p:spPr>
          <a:xfrm>
            <a:off x="159300" y="1402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step7-2 : 화면의 높이 꽉 채우기, min-height</a:t>
            </a:r>
            <a:endParaRPr/>
          </a:p>
        </p:txBody>
      </p:sp>
      <p:sp>
        <p:nvSpPr>
          <p:cNvPr id="308" name="Google Shape;308;p38"/>
          <p:cNvSpPr txBox="1"/>
          <p:nvPr/>
        </p:nvSpPr>
        <p:spPr>
          <a:xfrm>
            <a:off x="76200" y="914400"/>
            <a:ext cx="72462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text-align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url(img/fruits.jpg);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배경이미지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background-position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중심점 */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background-size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cover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이미지 전체가 너비 전체에 보여짐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100vh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vh: 화면의 높이 = 100vh로 처리하는 단위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min-height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450px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450보다 작아지지 않게 설정, 화면을 상하로 줄여보자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09" name="Google Shape;3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450" y="2830625"/>
            <a:ext cx="3938124" cy="20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8"/>
          <p:cNvSpPr/>
          <p:nvPr/>
        </p:nvSpPr>
        <p:spPr>
          <a:xfrm>
            <a:off x="1580925" y="2940975"/>
            <a:ext cx="2279400" cy="707400"/>
          </a:xfrm>
          <a:prstGeom prst="wedgeRoundRectCallout">
            <a:avLst>
              <a:gd fmla="val 81699" name="adj1"/>
              <a:gd fmla="val -17306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브라우저를 상하 꽉 채우는 이미지가 된다.</a:t>
            </a:r>
            <a:endParaRPr/>
          </a:p>
        </p:txBody>
      </p:sp>
      <p:sp>
        <p:nvSpPr>
          <p:cNvPr id="311" name="Google Shape;311;p38"/>
          <p:cNvSpPr/>
          <p:nvPr/>
        </p:nvSpPr>
        <p:spPr>
          <a:xfrm>
            <a:off x="429475" y="3713075"/>
            <a:ext cx="2820600" cy="918300"/>
          </a:xfrm>
          <a:prstGeom prst="wedgeRoundRectCallout">
            <a:avLst>
              <a:gd fmla="val 110107" name="adj1"/>
              <a:gd fmla="val -28032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브라우저 높이를 450 이하 줄여도 더이상 줄어들지 않는다 (스크롤바 생김)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min-height  확보</a:t>
            </a:r>
            <a:endParaRPr/>
          </a:p>
        </p:txBody>
      </p:sp>
      <p:sp>
        <p:nvSpPr>
          <p:cNvPr id="312" name="Google Shape;312;p38"/>
          <p:cNvSpPr txBox="1"/>
          <p:nvPr>
            <p:ph idx="1" type="body"/>
          </p:nvPr>
        </p:nvSpPr>
        <p:spPr>
          <a:xfrm>
            <a:off x="152400" y="750875"/>
            <a:ext cx="1157400" cy="2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/>
              <a:t>style.css</a:t>
            </a:r>
            <a:endParaRPr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 txBox="1"/>
          <p:nvPr>
            <p:ph type="title"/>
          </p:nvPr>
        </p:nvSpPr>
        <p:spPr>
          <a:xfrm>
            <a:off x="235500" y="640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step7-3 : 글자를 배경이미지 중앙에 배치</a:t>
            </a:r>
            <a:endParaRPr/>
          </a:p>
        </p:txBody>
      </p:sp>
      <p:sp>
        <p:nvSpPr>
          <p:cNvPr id="318" name="Google Shape;318;p39"/>
          <p:cNvSpPr txBox="1"/>
          <p:nvPr/>
        </p:nvSpPr>
        <p:spPr>
          <a:xfrm>
            <a:off x="228600" y="1066800"/>
            <a:ext cx="5490300" cy="15132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100vh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vh: 화면의 높이 = 100vh로 처리하는 단위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min-height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450px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450보다 작아지지 않게 설정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세로 중앙 배치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content 중앙 배치 */</a:t>
            </a:r>
            <a:endParaRPr sz="120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39"/>
          <p:cNvSpPr txBox="1"/>
          <p:nvPr>
            <p:ph idx="1" type="body"/>
          </p:nvPr>
        </p:nvSpPr>
        <p:spPr>
          <a:xfrm>
            <a:off x="228600" y="827075"/>
            <a:ext cx="1157400" cy="2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/>
              <a:t>style.css</a:t>
            </a:r>
            <a:endParaRPr b="1"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224" y="2492250"/>
            <a:ext cx="4147476" cy="211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381425" y="2970525"/>
            <a:ext cx="24273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flex 참조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align-items 참조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6"/>
              </a:rPr>
              <a:t>justify-content 참조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>
            <a:off x="159300" y="640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step7-4 : 글자색 흰색,  반투명 검정이미지</a:t>
            </a:r>
            <a:endParaRPr/>
          </a:p>
        </p:txBody>
      </p:sp>
      <p:sp>
        <p:nvSpPr>
          <p:cNvPr id="327" name="Google Shape;327;p40"/>
          <p:cNvSpPr txBox="1"/>
          <p:nvPr/>
        </p:nvSpPr>
        <p:spPr>
          <a:xfrm>
            <a:off x="0" y="762000"/>
            <a:ext cx="9144000" cy="30000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.conA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text-align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05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linear-gradient(rgba(</a:t>
            </a:r>
            <a:r>
              <a:rPr lang="ko" sz="105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05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05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05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), rgba(</a:t>
            </a:r>
            <a:r>
              <a:rPr lang="ko" sz="105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05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05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05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)), 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url(img/fruits.jpg); </a:t>
            </a: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배경이미지, </a:t>
            </a:r>
            <a:r>
              <a:rPr lang="ko" sz="105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반투명 검정</a:t>
            </a: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background-position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05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중심점 */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background-size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05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cover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이미지 전체가 너비 전체에 보여짐 */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100vh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vh: 화면의 높이 = 100vh로 처리하는 단위 */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min-height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05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450px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450보다 작아지지 않게 설정 */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05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05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세로 중앙 배치 */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05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05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content 중앙 배치 */</a:t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050">
                <a:solidFill>
                  <a:srgbClr val="0451A5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#fff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05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CSS 변수 지원 안하는 브라우저용 */</a:t>
            </a:r>
            <a:endParaRPr sz="105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05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ko" sz="105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var(--text-bright-color);   </a:t>
            </a:r>
            <a:r>
              <a:rPr lang="ko" sz="1050">
                <a:solidFill>
                  <a:srgbClr val="008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/* 변수에 설정한 색 */</a:t>
            </a:r>
            <a:endParaRPr sz="1050">
              <a:solidFill>
                <a:srgbClr val="008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1997050" y="838625"/>
            <a:ext cx="1157400" cy="2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/>
              <a:t>style.css</a:t>
            </a:r>
            <a:endParaRPr b="1"/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025" y="2266950"/>
            <a:ext cx="3676225" cy="18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5950" y="3618125"/>
            <a:ext cx="2321249" cy="118294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0"/>
          <p:cNvSpPr/>
          <p:nvPr/>
        </p:nvSpPr>
        <p:spPr>
          <a:xfrm rot="-1799879">
            <a:off x="4748380" y="3615648"/>
            <a:ext cx="1086667" cy="70737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0"/>
          <p:cNvSpPr txBox="1"/>
          <p:nvPr/>
        </p:nvSpPr>
        <p:spPr>
          <a:xfrm>
            <a:off x="104025" y="3842100"/>
            <a:ext cx="21153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CSS gradient 참조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여기까지 ..  여러 사이즈 화면에서 확인해보기.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15"/>
          <p:cNvCxnSpPr/>
          <p:nvPr/>
        </p:nvCxnSpPr>
        <p:spPr>
          <a:xfrm>
            <a:off x="4988800" y="1450225"/>
            <a:ext cx="0" cy="31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pc 화면   ↔ 모바일 화면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1275"/>
            <a:ext cx="3939801" cy="21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876" y="238025"/>
            <a:ext cx="2749200" cy="23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/>
          <p:nvPr/>
        </p:nvSpPr>
        <p:spPr>
          <a:xfrm>
            <a:off x="4411650" y="1695650"/>
            <a:ext cx="1153200" cy="429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1400" y="2826224"/>
            <a:ext cx="2749200" cy="12849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5"/>
          <p:cNvCxnSpPr/>
          <p:nvPr/>
        </p:nvCxnSpPr>
        <p:spPr>
          <a:xfrm flipH="1">
            <a:off x="8433225" y="463475"/>
            <a:ext cx="90300" cy="232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5"/>
          <p:cNvSpPr/>
          <p:nvPr/>
        </p:nvSpPr>
        <p:spPr>
          <a:xfrm>
            <a:off x="4411650" y="725125"/>
            <a:ext cx="1153200" cy="746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768px</a:t>
            </a:r>
            <a:endParaRPr sz="1800"/>
          </a:p>
        </p:txBody>
      </p:sp>
      <p:sp>
        <p:nvSpPr>
          <p:cNvPr id="105" name="Google Shape;105;p15"/>
          <p:cNvSpPr/>
          <p:nvPr/>
        </p:nvSpPr>
        <p:spPr>
          <a:xfrm>
            <a:off x="2126100" y="3629425"/>
            <a:ext cx="2445900" cy="810600"/>
          </a:xfrm>
          <a:prstGeom prst="wedgeRoundRectCallout">
            <a:avLst>
              <a:gd fmla="val 54508" name="adj1"/>
              <a:gd fmla="val -75136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예제 RWD는 기본적으로</a:t>
            </a:r>
            <a:br>
              <a:rPr lang="ko"/>
            </a:br>
            <a:r>
              <a:rPr lang="ko"/>
              <a:t>mobile-first 로 제작합니다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 8 : SVG 로고 추가</a:t>
            </a:r>
            <a:endParaRPr/>
          </a:p>
        </p:txBody>
      </p:sp>
      <p:sp>
        <p:nvSpPr>
          <p:cNvPr id="343" name="Google Shape;343;p42"/>
          <p:cNvSpPr txBox="1"/>
          <p:nvPr>
            <p:ph idx="1" type="body"/>
          </p:nvPr>
        </p:nvSpPr>
        <p:spPr>
          <a:xfrm>
            <a:off x="159300" y="961525"/>
            <a:ext cx="7446300" cy="16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로고 이미지 추가하여 히어로 이미지 위에 올리기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고해상도에서도 예쁘게 보일수 있는 벡터이미지 포맷인 SVG 사용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ko"/>
              <a:t>SVG</a:t>
            </a:r>
            <a:r>
              <a:rPr lang="ko"/>
              <a:t> : Scalable Vector Graphic ( </a:t>
            </a:r>
            <a:r>
              <a:rPr lang="ko" u="sng">
                <a:solidFill>
                  <a:schemeClr val="hlink"/>
                </a:solidFill>
                <a:hlinkClick r:id="rId3"/>
              </a:rPr>
              <a:t>SVG 참조</a:t>
            </a:r>
            <a:r>
              <a:rPr lang="ko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XML 포맷으로 벡터 그래픽 정의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예제에선 img/logo.svg 파일 사용</a:t>
            </a:r>
            <a:endParaRPr/>
          </a:p>
        </p:txBody>
      </p:sp>
      <p:pic>
        <p:nvPicPr>
          <p:cNvPr id="344" name="Google Shape;34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950" y="2255875"/>
            <a:ext cx="4420190" cy="25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2"/>
          <p:cNvSpPr/>
          <p:nvPr/>
        </p:nvSpPr>
        <p:spPr>
          <a:xfrm>
            <a:off x="7319050" y="2320675"/>
            <a:ext cx="1155900" cy="707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로고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/>
          <p:nvPr>
            <p:ph type="title"/>
          </p:nvPr>
        </p:nvSpPr>
        <p:spPr>
          <a:xfrm>
            <a:off x="83100" y="64025"/>
            <a:ext cx="55149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8 : </a:t>
            </a:r>
            <a:r>
              <a:rPr lang="ko"/>
              <a:t>SVG 로고 추가</a:t>
            </a:r>
            <a:endParaRPr/>
          </a:p>
        </p:txBody>
      </p:sp>
      <p:sp>
        <p:nvSpPr>
          <p:cNvPr id="351" name="Google Shape;351;p43"/>
          <p:cNvSpPr txBox="1"/>
          <p:nvPr/>
        </p:nvSpPr>
        <p:spPr>
          <a:xfrm>
            <a:off x="1676400" y="1143000"/>
            <a:ext cx="4010700" cy="16425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컨텐츠A --&gt;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&lt;section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"conA"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히어로 이미지 --&gt;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"img/logo.svg"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LOGGER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43"/>
          <p:cNvSpPr txBox="1"/>
          <p:nvPr>
            <p:ph idx="1" type="body"/>
          </p:nvPr>
        </p:nvSpPr>
        <p:spPr>
          <a:xfrm>
            <a:off x="6005700" y="140425"/>
            <a:ext cx="1157400" cy="2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/>
              <a:t>style.css</a:t>
            </a:r>
            <a:endParaRPr b="1"/>
          </a:p>
        </p:txBody>
      </p:sp>
      <p:sp>
        <p:nvSpPr>
          <p:cNvPr id="353" name="Google Shape;353;p43"/>
          <p:cNvSpPr txBox="1"/>
          <p:nvPr>
            <p:ph idx="1" type="body"/>
          </p:nvPr>
        </p:nvSpPr>
        <p:spPr>
          <a:xfrm>
            <a:off x="1676400" y="826275"/>
            <a:ext cx="1593000" cy="2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/>
              <a:t>index.html</a:t>
            </a:r>
            <a:endParaRPr b="1"/>
          </a:p>
        </p:txBody>
      </p:sp>
      <p:sp>
        <p:nvSpPr>
          <p:cNvPr id="354" name="Google Shape;354;p43"/>
          <p:cNvSpPr txBox="1"/>
          <p:nvPr/>
        </p:nvSpPr>
        <p:spPr>
          <a:xfrm>
            <a:off x="5984700" y="435800"/>
            <a:ext cx="2342100" cy="2343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margin-top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margin-bottom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18px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.conA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20%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55" name="Google Shape;3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225" y="2888475"/>
            <a:ext cx="4000366" cy="20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9 : 링크 박스</a:t>
            </a:r>
            <a:endParaRPr/>
          </a:p>
        </p:txBody>
      </p:sp>
      <p:sp>
        <p:nvSpPr>
          <p:cNvPr id="361" name="Google Shape;361;p44"/>
          <p:cNvSpPr txBox="1"/>
          <p:nvPr>
            <p:ph idx="1" type="body"/>
          </p:nvPr>
        </p:nvSpPr>
        <p:spPr>
          <a:xfrm>
            <a:off x="115200" y="1035150"/>
            <a:ext cx="4392600" cy="10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캐치프레이즈 하단에 링크버튼 추가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둥근 테두리, 흰색 테두리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마우스 올리면 색상 밝게~</a:t>
            </a:r>
            <a:endParaRPr/>
          </a:p>
        </p:txBody>
      </p:sp>
      <p:pic>
        <p:nvPicPr>
          <p:cNvPr id="362" name="Google Shape;3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49775"/>
            <a:ext cx="4420190" cy="25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4"/>
          <p:cNvSpPr/>
          <p:nvPr/>
        </p:nvSpPr>
        <p:spPr>
          <a:xfrm>
            <a:off x="7755700" y="2843375"/>
            <a:ext cx="1155900" cy="707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링크 박스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9-1 : 링크 박스 추가</a:t>
            </a:r>
            <a:endParaRPr/>
          </a:p>
        </p:txBody>
      </p:sp>
      <p:sp>
        <p:nvSpPr>
          <p:cNvPr id="369" name="Google Shape;369;p45"/>
          <p:cNvSpPr txBox="1"/>
          <p:nvPr/>
        </p:nvSpPr>
        <p:spPr>
          <a:xfrm>
            <a:off x="152400" y="1219200"/>
            <a:ext cx="4149600" cy="2111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컨텐츠A --&gt;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&lt;section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"conA"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"container"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&lt;!-- 히어로 이미지 --&gt;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&lt;img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"img/logo.svg"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LOGGER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맛있고 즐거운 라이프로그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&lt;a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"#"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라이프로그 시작하기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&lt;/a&gt;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&lt;/section&gt;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Google Shape;370;p45"/>
          <p:cNvSpPr txBox="1"/>
          <p:nvPr>
            <p:ph idx="1" type="body"/>
          </p:nvPr>
        </p:nvSpPr>
        <p:spPr>
          <a:xfrm>
            <a:off x="208475" y="957300"/>
            <a:ext cx="1593000" cy="2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/>
              <a:t>index.html</a:t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6"/>
          <p:cNvSpPr txBox="1"/>
          <p:nvPr>
            <p:ph idx="1" type="body"/>
          </p:nvPr>
        </p:nvSpPr>
        <p:spPr>
          <a:xfrm>
            <a:off x="219650" y="271500"/>
            <a:ext cx="1157400" cy="2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/>
              <a:t>style.css</a:t>
            </a:r>
            <a:endParaRPr b="1"/>
          </a:p>
        </p:txBody>
      </p:sp>
      <p:sp>
        <p:nvSpPr>
          <p:cNvPr id="376" name="Google Shape;376;p46"/>
          <p:cNvSpPr txBox="1"/>
          <p:nvPr/>
        </p:nvSpPr>
        <p:spPr>
          <a:xfrm>
            <a:off x="76200" y="685800"/>
            <a:ext cx="8507100" cy="38721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text-decoration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font-size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14px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#fff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var(--text-bright-color);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#BF6A7A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var(--accent-color);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solid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currentColor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currentColor : 글자와 같은 색상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border-radius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margin-top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20px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ko" sz="1200">
                <a:solidFill>
                  <a:srgbClr val="0451A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inline-block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inline 이면 margin 적용 안된다, 따라서 inline-block 적용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.conA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a:hover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{  </a:t>
            </a:r>
            <a:r>
              <a:rPr lang="ko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/* 커서 올라가면 조금 밝게 보이기 */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background-image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linear-gradient(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rgba(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rgba(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ko" sz="1200">
                <a:solidFill>
                  <a:srgbClr val="09865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);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46"/>
          <p:cNvSpPr/>
          <p:nvPr/>
        </p:nvSpPr>
        <p:spPr>
          <a:xfrm>
            <a:off x="3187975" y="196500"/>
            <a:ext cx="1383900" cy="705000"/>
          </a:xfrm>
          <a:prstGeom prst="wedgeRoundRectCallout">
            <a:avLst>
              <a:gd fmla="val -67123" name="adj1"/>
              <a:gd fmla="val 51649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새로 추가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 txBox="1"/>
          <p:nvPr>
            <p:ph idx="1" type="body"/>
          </p:nvPr>
        </p:nvSpPr>
        <p:spPr>
          <a:xfrm>
            <a:off x="235500" y="351925"/>
            <a:ext cx="8520600" cy="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결과 확인하기</a:t>
            </a:r>
            <a:endParaRPr/>
          </a:p>
        </p:txBody>
      </p:sp>
      <p:pic>
        <p:nvPicPr>
          <p:cNvPr id="383" name="Google Shape;38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050" y="1308163"/>
            <a:ext cx="4420190" cy="25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 b="47340" l="0" r="0" t="0"/>
          <a:stretch/>
        </p:blipFill>
        <p:spPr>
          <a:xfrm>
            <a:off x="464100" y="997950"/>
            <a:ext cx="3783000" cy="21819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" name="Google Shape;111;p16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pc 화면   ↔ 모바일 화면</a:t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0869" y="634925"/>
            <a:ext cx="2165502" cy="4143476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16"/>
          <p:cNvSpPr/>
          <p:nvPr/>
        </p:nvSpPr>
        <p:spPr>
          <a:xfrm>
            <a:off x="4335450" y="2000450"/>
            <a:ext cx="1153200" cy="429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b="0" l="0" r="0" t="53205"/>
          <a:stretch/>
        </p:blipFill>
        <p:spPr>
          <a:xfrm>
            <a:off x="200600" y="1051400"/>
            <a:ext cx="3783000" cy="19389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pc 화면   ↔ 모바일 화면</a:t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125" y="101550"/>
            <a:ext cx="2731200" cy="48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>
            <a:off x="4089675" y="1687275"/>
            <a:ext cx="1413000" cy="707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Step1 : 디렉토리 구조, 기본 파일 작성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11700" y="1266325"/>
            <a:ext cx="2617800" cy="2194800"/>
          </a:xfrm>
          <a:prstGeom prst="rect">
            <a:avLst/>
          </a:prstGeom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/index.html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/style.css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/img   (폴더)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01 : </a:t>
            </a:r>
            <a:r>
              <a:rPr lang="ko"/>
              <a:t>디렉토리 구조, 기본 파일 작성</a:t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3954300" y="1372900"/>
            <a:ext cx="4878000" cy="15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LOGGER 폴더 만들고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그 밑에 index.html,  style.css 파일과 </a:t>
            </a:r>
            <a:br>
              <a:rPr lang="ko"/>
            </a:br>
            <a:r>
              <a:rPr lang="ko"/>
              <a:t>준비된 이미지들이 담긴 img 폴더 배치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81025"/>
            <a:ext cx="2581925" cy="22349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Step2 : index.html    style.css 기본 작성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 </a:t>
            </a:r>
            <a:r>
              <a:rPr lang="ko"/>
              <a:t>2 : index.html 기본 작성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11700" y="1037725"/>
            <a:ext cx="16704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/>
              <a:t>index.html</a:t>
            </a:r>
            <a:endParaRPr b="1"/>
          </a:p>
        </p:txBody>
      </p:sp>
      <p:sp>
        <p:nvSpPr>
          <p:cNvPr id="147" name="Google Shape;147;p21"/>
          <p:cNvSpPr txBox="1"/>
          <p:nvPr/>
        </p:nvSpPr>
        <p:spPr>
          <a:xfrm>
            <a:off x="304800" y="1447800"/>
            <a:ext cx="5728200" cy="3434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&lt;!DOCTYPE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&lt;html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"ko"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&lt;meta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"UTF-8"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&lt;meta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"viewport"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content</a:t>
            </a: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"width=device-width, initial-scale=1.0"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&lt;link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rel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"stylesheet"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ko" sz="120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ko" sz="1200">
                <a:solidFill>
                  <a:srgbClr val="0000FF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"style.css"</a:t>
            </a:r>
            <a:r>
              <a:rPr lang="ko" sz="1200">
                <a:solidFill>
                  <a:srgbClr val="80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>
              <a:solidFill>
                <a:srgbClr val="800000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lang="ko" sz="1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LOGGER</a:t>
            </a: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&lt;/title&gt;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8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 sz="1200">
              <a:solidFill>
                <a:srgbClr val="8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